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varScale="1">
        <p:scale>
          <a:sx n="78" d="100"/>
          <a:sy n="78" d="100"/>
        </p:scale>
        <p:origin x="19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smtClean="0"/>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11/13/2018</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11/13/2018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11/13/2018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11/13/2018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11/13/2018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11/13/2018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smtClean="0"/>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11/13/2018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11/13/2018</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11/13/2018</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1"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r" defTabSz="914400" rtl="1"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rtl="0"/>
            <a:r>
              <a:rPr lang="en-US" dirty="0" smtClean="0"/>
              <a:t>ANN</a:t>
            </a:r>
            <a:endParaRPr lang="ar-IQ" dirty="0"/>
          </a:p>
        </p:txBody>
      </p:sp>
      <p:sp>
        <p:nvSpPr>
          <p:cNvPr id="3" name="Subtitle 2"/>
          <p:cNvSpPr>
            <a:spLocks noGrp="1"/>
          </p:cNvSpPr>
          <p:nvPr>
            <p:ph type="subTitle" idx="1"/>
          </p:nvPr>
        </p:nvSpPr>
        <p:spPr/>
        <p:txBody>
          <a:bodyPr/>
          <a:lstStyle/>
          <a:p>
            <a:pPr algn="ctr"/>
            <a:r>
              <a:rPr lang="en-US" sz="2800" b="1" dirty="0"/>
              <a:t>Basic Activation Functions</a:t>
            </a:r>
            <a:endParaRPr lang="en-US" sz="2800" dirty="0"/>
          </a:p>
          <a:p>
            <a:endParaRPr lang="ar-IQ" dirty="0"/>
          </a:p>
        </p:txBody>
      </p:sp>
    </p:spTree>
    <p:extLst>
      <p:ext uri="{BB962C8B-B14F-4D97-AF65-F5344CB8AC3E}">
        <p14:creationId xmlns:p14="http://schemas.microsoft.com/office/powerpoint/2010/main" val="26993486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1341" y="284205"/>
            <a:ext cx="9650627" cy="3854068"/>
          </a:xfrm>
          <a:prstGeom prst="rect">
            <a:avLst/>
          </a:prstGeom>
        </p:spPr>
        <p:txBody>
          <a:bodyPr wrap="square">
            <a:spAutoFit/>
          </a:bodyPr>
          <a:lstStyle/>
          <a:p>
            <a:pPr marL="28575" algn="just">
              <a:lnSpc>
                <a:spcPct val="107000"/>
              </a:lnSpc>
              <a:spcAft>
                <a:spcPts val="800"/>
              </a:spcAft>
              <a:tabLst>
                <a:tab pos="2075180" algn="l"/>
              </a:tabLst>
            </a:pPr>
            <a:r>
              <a:rPr lang="en-US" sz="3200" b="1" dirty="0">
                <a:latin typeface="Times New Roman" panose="02020603050405020304" pitchFamily="18" charset="0"/>
                <a:ea typeface="Calibri" panose="020F0502020204030204" pitchFamily="34" charset="0"/>
                <a:cs typeface="Arial" panose="020B0604020202020204" pitchFamily="34" charset="0"/>
              </a:rPr>
              <a:t>Basic Activation Functions</a:t>
            </a:r>
            <a:endParaRPr lang="en-US" sz="3200" dirty="0">
              <a:latin typeface="Calibri" panose="020F0502020204030204" pitchFamily="34" charset="0"/>
              <a:ea typeface="Calibri" panose="020F0502020204030204" pitchFamily="34" charset="0"/>
              <a:cs typeface="Arial" panose="020B0604020202020204" pitchFamily="34" charset="0"/>
            </a:endParaRPr>
          </a:p>
          <a:p>
            <a:pPr marL="28575" algn="just">
              <a:lnSpc>
                <a:spcPct val="107000"/>
              </a:lnSpc>
              <a:spcAft>
                <a:spcPts val="800"/>
              </a:spcAft>
              <a:tabLst>
                <a:tab pos="2075180" algn="l"/>
              </a:tabLst>
            </a:pPr>
            <a:r>
              <a:rPr lang="en-US" sz="2800" dirty="0">
                <a:latin typeface="Times New Roman" panose="02020603050405020304" pitchFamily="18" charset="0"/>
                <a:ea typeface="Calibri" panose="020F0502020204030204" pitchFamily="34" charset="0"/>
                <a:cs typeface="Arial" panose="020B0604020202020204" pitchFamily="34" charset="0"/>
              </a:rPr>
              <a:t>The activation function (also called a transfer function) shown in figure below can be a linear or nonlinear function. There are many different types of activation functions. Selection of one type over another depends on the particular problem that the neuron (or neural network) is to solve. The most common types of activation function are: </a:t>
            </a:r>
            <a:r>
              <a:rPr lang="en-US" sz="2800" dirty="0" smtClean="0">
                <a:latin typeface="Times New Roman" panose="02020603050405020304" pitchFamily="18" charset="0"/>
                <a:ea typeface="Calibri" panose="020F0502020204030204" pitchFamily="34" charset="0"/>
                <a:cs typeface="Arial" panose="020B0604020202020204" pitchFamily="34" charset="0"/>
              </a:rPr>
              <a:t>-</a:t>
            </a:r>
          </a:p>
          <a:p>
            <a:pPr marL="28575" algn="just">
              <a:lnSpc>
                <a:spcPct val="107000"/>
              </a:lnSpc>
              <a:spcAft>
                <a:spcPts val="800"/>
              </a:spcAft>
              <a:tabLst>
                <a:tab pos="2075180" algn="l"/>
              </a:tabLst>
            </a:pP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887440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370704"/>
            <a:ext cx="8637073" cy="3052118"/>
          </a:xfrm>
        </p:spPr>
        <p:txBody>
          <a:bodyPr/>
          <a:lstStyle/>
          <a:p>
            <a:endParaRPr lang="ar-IQ" dirty="0"/>
          </a:p>
        </p:txBody>
      </p:sp>
      <p:sp>
        <p:nvSpPr>
          <p:cNvPr id="3" name="Subtitle 2"/>
          <p:cNvSpPr>
            <a:spLocks noGrp="1"/>
          </p:cNvSpPr>
          <p:nvPr>
            <p:ph type="subTitle" idx="1"/>
          </p:nvPr>
        </p:nvSpPr>
        <p:spPr/>
        <p:txBody>
          <a:bodyPr/>
          <a:lstStyle/>
          <a:p>
            <a:pPr algn="ctr"/>
            <a:r>
              <a:rPr lang="en-US" sz="2400" dirty="0"/>
              <a:t>Nonlinear model of an ANN</a:t>
            </a:r>
          </a:p>
          <a:p>
            <a:endParaRPr lang="ar-IQ" dirty="0"/>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2417779" y="506627"/>
            <a:ext cx="8637073" cy="3024577"/>
          </a:xfrm>
          <a:prstGeom prst="rect">
            <a:avLst/>
          </a:prstGeom>
          <a:noFill/>
          <a:ln>
            <a:noFill/>
          </a:ln>
        </p:spPr>
      </p:pic>
    </p:spTree>
    <p:extLst>
      <p:ext uri="{BB962C8B-B14F-4D97-AF65-F5344CB8AC3E}">
        <p14:creationId xmlns:p14="http://schemas.microsoft.com/office/powerpoint/2010/main" val="31085467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804519"/>
            <a:ext cx="10565027" cy="1049235"/>
          </a:xfrm>
        </p:spPr>
        <p:txBody>
          <a:bodyPr>
            <a:normAutofit fontScale="90000"/>
          </a:bodyPr>
          <a:lstStyle/>
          <a:p>
            <a:pPr rtl="0"/>
            <a:r>
              <a:rPr lang="en-US" sz="2700" dirty="0"/>
              <a:t>1- The first type is the linear (Ramp or </a:t>
            </a:r>
            <a:r>
              <a:rPr lang="en-US" sz="2700" dirty="0" smtClean="0"/>
              <a:t>identity) function</a:t>
            </a:r>
            <a:r>
              <a:rPr lang="en-US" dirty="0"/>
              <a:t>.</a:t>
            </a:r>
            <a:br>
              <a:rPr lang="en-US" dirty="0"/>
            </a:br>
            <a:r>
              <a:rPr lang="en-US" dirty="0"/>
              <a:t>                       </a:t>
            </a:r>
            <a:r>
              <a:rPr lang="en-US" dirty="0" err="1" smtClean="0"/>
              <a:t>Y</a:t>
            </a:r>
            <a:r>
              <a:rPr lang="en-US" cap="none" baseline="-25000" dirty="0" err="1" smtClean="0"/>
              <a:t>q</a:t>
            </a:r>
            <a:r>
              <a:rPr lang="en-US" dirty="0" smtClean="0"/>
              <a:t>=</a:t>
            </a:r>
            <a:r>
              <a:rPr lang="en-US" dirty="0" err="1" smtClean="0"/>
              <a:t>f</a:t>
            </a:r>
            <a:r>
              <a:rPr lang="en-US" baseline="-25000" dirty="0" err="1" smtClean="0"/>
              <a:t>lin</a:t>
            </a:r>
            <a:r>
              <a:rPr lang="en-US" baseline="-25000" dirty="0" smtClean="0"/>
              <a:t>(</a:t>
            </a:r>
            <a:r>
              <a:rPr lang="en-US" baseline="-25000" dirty="0" err="1" smtClean="0"/>
              <a:t>V</a:t>
            </a:r>
            <a:r>
              <a:rPr lang="en-US" cap="none" baseline="-25000" dirty="0" err="1" smtClean="0"/>
              <a:t>q</a:t>
            </a:r>
            <a:r>
              <a:rPr lang="en-US" baseline="-25000" dirty="0" smtClean="0"/>
              <a:t>)</a:t>
            </a:r>
            <a:r>
              <a:rPr lang="en-US" dirty="0" smtClean="0"/>
              <a:t>=</a:t>
            </a:r>
            <a:r>
              <a:rPr lang="en-US" dirty="0" err="1" smtClean="0"/>
              <a:t>V</a:t>
            </a:r>
            <a:r>
              <a:rPr lang="en-US" cap="none" baseline="-25000" dirty="0" err="1" smtClean="0"/>
              <a:t>q</a:t>
            </a:r>
            <a:r>
              <a:rPr lang="en-US" dirty="0"/>
              <a:t/>
            </a:r>
            <a:br>
              <a:rPr lang="en-US" dirty="0"/>
            </a:br>
            <a:endParaRPr lang="ar-IQ" dirty="0"/>
          </a:p>
        </p:txBody>
      </p:sp>
      <p:pic>
        <p:nvPicPr>
          <p:cNvPr id="4" name="Content Placeholder 3"/>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507523" y="1853754"/>
            <a:ext cx="8625017" cy="4225769"/>
          </a:xfrm>
          <a:prstGeom prst="rect">
            <a:avLst/>
          </a:prstGeom>
          <a:noFill/>
          <a:ln>
            <a:noFill/>
          </a:ln>
        </p:spPr>
      </p:pic>
    </p:spTree>
    <p:extLst>
      <p:ext uri="{BB962C8B-B14F-4D97-AF65-F5344CB8AC3E}">
        <p14:creationId xmlns:p14="http://schemas.microsoft.com/office/powerpoint/2010/main" val="36703430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78475" y="383059"/>
            <a:ext cx="9230497" cy="4059253"/>
          </a:xfrm>
          <a:prstGeom prst="rect">
            <a:avLst/>
          </a:prstGeom>
        </p:spPr>
        <p:txBody>
          <a:bodyPr wrap="square">
            <a:spAutoFit/>
          </a:bodyPr>
          <a:lstStyle/>
          <a:p>
            <a:pPr algn="just">
              <a:lnSpc>
                <a:spcPct val="107000"/>
              </a:lnSpc>
              <a:spcAft>
                <a:spcPts val="800"/>
              </a:spcAft>
            </a:pPr>
            <a:r>
              <a:rPr lang="en-US" sz="2400" b="1" dirty="0">
                <a:latin typeface="Times New Roman" panose="02020603050405020304" pitchFamily="18" charset="0"/>
                <a:ea typeface="Calibri" panose="020F0502020204030204" pitchFamily="34" charset="0"/>
                <a:cs typeface="Arial" panose="020B0604020202020204" pitchFamily="34" charset="0"/>
              </a:rPr>
              <a:t>2-The second type of activation function is a hard limiter</a:t>
            </a:r>
            <a:r>
              <a:rPr lang="en-US" sz="2400" dirty="0">
                <a:latin typeface="Times New Roman" panose="02020603050405020304" pitchFamily="18" charset="0"/>
                <a:ea typeface="Calibri" panose="020F0502020204030204" pitchFamily="34" charset="0"/>
                <a:cs typeface="Arial" panose="020B0604020202020204" pitchFamily="34" charset="0"/>
              </a:rPr>
              <a:t>; this is a binary (or bipolar) function that either a 0 or a 1 for the binary type, and a -1 or 1 for the bipolar type. The </a:t>
            </a:r>
            <a:r>
              <a:rPr lang="en-US" sz="2400" b="1" dirty="0">
                <a:latin typeface="Times New Roman" panose="02020603050405020304" pitchFamily="18" charset="0"/>
                <a:ea typeface="Calibri" panose="020F0502020204030204" pitchFamily="34" charset="0"/>
                <a:cs typeface="Arial" panose="020B0604020202020204" pitchFamily="34" charset="0"/>
              </a:rPr>
              <a:t>binary hard limiter</a:t>
            </a:r>
            <a:r>
              <a:rPr lang="en-US" sz="2400" dirty="0">
                <a:latin typeface="Times New Roman" panose="02020603050405020304" pitchFamily="18" charset="0"/>
                <a:ea typeface="Calibri" panose="020F0502020204030204" pitchFamily="34" charset="0"/>
                <a:cs typeface="Arial" panose="020B0604020202020204" pitchFamily="34" charset="0"/>
              </a:rPr>
              <a:t> is sometimes called the </a:t>
            </a:r>
            <a:r>
              <a:rPr lang="en-US" sz="2400" b="1" dirty="0">
                <a:latin typeface="Times New Roman" panose="02020603050405020304" pitchFamily="18" charset="0"/>
                <a:ea typeface="Calibri" panose="020F0502020204030204" pitchFamily="34" charset="0"/>
                <a:cs typeface="Arial" panose="020B0604020202020204" pitchFamily="34" charset="0"/>
              </a:rPr>
              <a:t>threshold</a:t>
            </a:r>
            <a:r>
              <a:rPr lang="en-US" sz="2400" dirty="0">
                <a:latin typeface="Times New Roman" panose="02020603050405020304" pitchFamily="18" charset="0"/>
                <a:ea typeface="Calibri" panose="020F0502020204030204" pitchFamily="34" charset="0"/>
                <a:cs typeface="Arial" panose="020B0604020202020204" pitchFamily="34" charset="0"/>
              </a:rPr>
              <a:t> function, and the </a:t>
            </a:r>
            <a:r>
              <a:rPr lang="en-US" sz="2400" b="1" dirty="0">
                <a:latin typeface="Times New Roman" panose="02020603050405020304" pitchFamily="18" charset="0"/>
                <a:ea typeface="Calibri" panose="020F0502020204030204" pitchFamily="34" charset="0"/>
                <a:cs typeface="Arial" panose="020B0604020202020204" pitchFamily="34" charset="0"/>
              </a:rPr>
              <a:t>bipolar hard limiter </a:t>
            </a:r>
            <a:r>
              <a:rPr lang="en-US" sz="2400" dirty="0">
                <a:latin typeface="Times New Roman" panose="02020603050405020304" pitchFamily="18" charset="0"/>
                <a:ea typeface="Calibri" panose="020F0502020204030204" pitchFamily="34" charset="0"/>
                <a:cs typeface="Arial" panose="020B0604020202020204" pitchFamily="34" charset="0"/>
              </a:rPr>
              <a:t>is referred to as the</a:t>
            </a:r>
            <a:r>
              <a:rPr lang="en-US" sz="2400" b="1" dirty="0">
                <a:latin typeface="Times New Roman" panose="02020603050405020304" pitchFamily="18" charset="0"/>
                <a:ea typeface="Calibri" panose="020F0502020204030204" pitchFamily="34" charset="0"/>
                <a:cs typeface="Arial" panose="020B0604020202020204" pitchFamily="34" charset="0"/>
              </a:rPr>
              <a:t> symmetric hard limiter</a:t>
            </a:r>
            <a:r>
              <a:rPr lang="en-US" sz="2400" b="1" dirty="0" smtClean="0">
                <a:latin typeface="Times New Roman" panose="02020603050405020304" pitchFamily="18" charset="0"/>
                <a:ea typeface="Calibri" panose="020F0502020204030204" pitchFamily="34" charset="0"/>
                <a:cs typeface="Arial" panose="020B0604020202020204" pitchFamily="34" charset="0"/>
              </a:rPr>
              <a:t>.</a:t>
            </a:r>
          </a:p>
          <a:p>
            <a:pPr algn="just">
              <a:lnSpc>
                <a:spcPct val="107000"/>
              </a:lnSpc>
              <a:spcAft>
                <a:spcPts val="800"/>
              </a:spcAft>
            </a:pPr>
            <a:endParaRPr lang="en-US" sz="2400" b="1" dirty="0">
              <a:effectLst/>
              <a:latin typeface="Times New Roman" panose="02020603050405020304" pitchFamily="18" charset="0"/>
              <a:ea typeface="Calibri" panose="020F0502020204030204" pitchFamily="34" charset="0"/>
              <a:cs typeface="Arial" panose="020B0604020202020204" pitchFamily="34" charset="0"/>
            </a:endParaRPr>
          </a:p>
          <a:p>
            <a:pPr algn="just">
              <a:lnSpc>
                <a:spcPct val="107000"/>
              </a:lnSpc>
              <a:spcAft>
                <a:spcPts val="800"/>
              </a:spcAft>
            </a:pPr>
            <a:endParaRPr lang="en-US" sz="2400" b="1" dirty="0" smtClean="0">
              <a:latin typeface="Times New Roman" panose="02020603050405020304" pitchFamily="18" charset="0"/>
              <a:ea typeface="Calibri" panose="020F0502020204030204" pitchFamily="34" charset="0"/>
              <a:cs typeface="Arial" panose="020B0604020202020204" pitchFamily="34" charset="0"/>
            </a:endParaRPr>
          </a:p>
          <a:p>
            <a:pPr algn="just">
              <a:lnSpc>
                <a:spcPct val="107000"/>
              </a:lnSpc>
              <a:spcAft>
                <a:spcPts val="800"/>
              </a:spcAft>
            </a:pPr>
            <a:endParaRPr lang="en-US" sz="2400" b="1" dirty="0">
              <a:effectLst/>
              <a:latin typeface="Times New Roman" panose="02020603050405020304" pitchFamily="18" charset="0"/>
              <a:ea typeface="Calibri" panose="020F0502020204030204" pitchFamily="34" charset="0"/>
              <a:cs typeface="Arial" panose="020B0604020202020204" pitchFamily="34" charset="0"/>
            </a:endParaRPr>
          </a:p>
          <a:p>
            <a:pPr algn="just">
              <a:lnSpc>
                <a:spcPct val="107000"/>
              </a:lnSpc>
              <a:spcAft>
                <a:spcPts val="800"/>
              </a:spcAft>
            </a:pP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3" name="Picture 2"/>
          <p:cNvPicPr/>
          <p:nvPr/>
        </p:nvPicPr>
        <p:blipFill>
          <a:blip r:embed="rId2">
            <a:extLst>
              <a:ext uri="{28A0092B-C50C-407E-A947-70E740481C1C}">
                <a14:useLocalDpi xmlns:a14="http://schemas.microsoft.com/office/drawing/2010/main" val="0"/>
              </a:ext>
            </a:extLst>
          </a:blip>
          <a:srcRect/>
          <a:stretch>
            <a:fillRect/>
          </a:stretch>
        </p:blipFill>
        <p:spPr bwMode="auto">
          <a:xfrm>
            <a:off x="976185" y="2557848"/>
            <a:ext cx="5041555" cy="2570205"/>
          </a:xfrm>
          <a:prstGeom prst="rect">
            <a:avLst/>
          </a:prstGeom>
          <a:noFill/>
          <a:ln>
            <a:noFill/>
          </a:ln>
        </p:spPr>
      </p:pic>
      <p:pic>
        <p:nvPicPr>
          <p:cNvPr id="4" name="Picture 3"/>
          <p:cNvPicPr/>
          <p:nvPr/>
        </p:nvPicPr>
        <p:blipFill>
          <a:blip r:embed="rId3">
            <a:extLst>
              <a:ext uri="{28A0092B-C50C-407E-A947-70E740481C1C}">
                <a14:useLocalDpi xmlns:a14="http://schemas.microsoft.com/office/drawing/2010/main" val="0"/>
              </a:ext>
            </a:extLst>
          </a:blip>
          <a:srcRect/>
          <a:stretch>
            <a:fillRect/>
          </a:stretch>
        </p:blipFill>
        <p:spPr bwMode="auto">
          <a:xfrm>
            <a:off x="6227805" y="2557848"/>
            <a:ext cx="3212757" cy="2570205"/>
          </a:xfrm>
          <a:prstGeom prst="rect">
            <a:avLst/>
          </a:prstGeom>
          <a:noFill/>
          <a:ln>
            <a:noFill/>
          </a:ln>
        </p:spPr>
      </p:pic>
      <p:pic>
        <p:nvPicPr>
          <p:cNvPr id="5" name="Picture 4"/>
          <p:cNvPicPr/>
          <p:nvPr/>
        </p:nvPicPr>
        <p:blipFill>
          <a:blip r:embed="rId4">
            <a:extLst>
              <a:ext uri="{28A0092B-C50C-407E-A947-70E740481C1C}">
                <a14:useLocalDpi xmlns:a14="http://schemas.microsoft.com/office/drawing/2010/main" val="0"/>
              </a:ext>
            </a:extLst>
          </a:blip>
          <a:srcRect/>
          <a:stretch>
            <a:fillRect/>
          </a:stretch>
        </p:blipFill>
        <p:spPr bwMode="auto">
          <a:xfrm>
            <a:off x="9440562" y="2557848"/>
            <a:ext cx="2751437" cy="2570205"/>
          </a:xfrm>
          <a:prstGeom prst="rect">
            <a:avLst/>
          </a:prstGeom>
          <a:noFill/>
          <a:ln>
            <a:noFill/>
          </a:ln>
        </p:spPr>
      </p:pic>
    </p:spTree>
    <p:extLst>
      <p:ext uri="{BB962C8B-B14F-4D97-AF65-F5344CB8AC3E}">
        <p14:creationId xmlns:p14="http://schemas.microsoft.com/office/powerpoint/2010/main" val="40254628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6627" y="395416"/>
            <a:ext cx="10132541" cy="6152903"/>
          </a:xfrm>
          <a:prstGeom prst="rect">
            <a:avLst/>
          </a:prstGeom>
        </p:spPr>
        <p:txBody>
          <a:bodyPr wrap="square">
            <a:spAutoFit/>
          </a:bodyPr>
          <a:lstStyle/>
          <a:p>
            <a:pPr indent="457200" algn="just">
              <a:lnSpc>
                <a:spcPct val="107000"/>
              </a:lnSpc>
              <a:spcAft>
                <a:spcPts val="800"/>
              </a:spcAft>
              <a:tabLst>
                <a:tab pos="1380490" algn="l"/>
              </a:tabLst>
            </a:pPr>
            <a:r>
              <a:rPr lang="en-US" sz="2400" b="1" dirty="0">
                <a:latin typeface="Times New Roman" panose="02020603050405020304" pitchFamily="18" charset="0"/>
                <a:ea typeface="Calibri" panose="020F0502020204030204" pitchFamily="34" charset="0"/>
                <a:cs typeface="Arial" panose="020B0604020202020204" pitchFamily="34" charset="0"/>
              </a:rPr>
              <a:t>3-The third type is the saturating linear function or threshold logic Unit</a:t>
            </a:r>
            <a:r>
              <a:rPr lang="en-US" sz="2400" dirty="0">
                <a:latin typeface="Times New Roman" panose="02020603050405020304" pitchFamily="18" charset="0"/>
                <a:ea typeface="Calibri" panose="020F0502020204030204" pitchFamily="34" charset="0"/>
                <a:cs typeface="Arial" panose="020B0604020202020204" pitchFamily="34" charset="0"/>
              </a:rPr>
              <a:t>. This type of function can have either a </a:t>
            </a:r>
            <a:r>
              <a:rPr lang="en-US" sz="2400" b="1" dirty="0">
                <a:latin typeface="Times New Roman" panose="02020603050405020304" pitchFamily="18" charset="0"/>
                <a:ea typeface="Calibri" panose="020F0502020204030204" pitchFamily="34" charset="0"/>
                <a:cs typeface="Arial" panose="020B0604020202020204" pitchFamily="34" charset="0"/>
              </a:rPr>
              <a:t>binary or bipolar</a:t>
            </a:r>
            <a:r>
              <a:rPr lang="en-US" sz="2400" dirty="0">
                <a:latin typeface="Times New Roman" panose="02020603050405020304" pitchFamily="18" charset="0"/>
                <a:ea typeface="Calibri" panose="020F0502020204030204" pitchFamily="34" charset="0"/>
                <a:cs typeface="Arial" panose="020B0604020202020204" pitchFamily="34" charset="0"/>
              </a:rPr>
              <a:t> range for the saturation limits of the output. The bipolar saturating linear function will be referred to as the symmetric saturating linear function.</a:t>
            </a:r>
            <a:endParaRPr lang="en-US" sz="2400" dirty="0">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tabLst>
                <a:tab pos="1380490" algn="l"/>
              </a:tabLst>
            </a:pPr>
            <a:r>
              <a:rPr lang="en-US" sz="2400" dirty="0">
                <a:latin typeface="Times New Roman" panose="02020603050405020304" pitchFamily="18" charset="0"/>
                <a:ea typeface="Calibri" panose="020F0502020204030204" pitchFamily="34" charset="0"/>
                <a:cs typeface="Arial" panose="020B0604020202020204" pitchFamily="34" charset="0"/>
              </a:rPr>
              <a:t>a- The o/p for the saturating linear function (binary o/p): </a:t>
            </a:r>
            <a:r>
              <a:rPr lang="en-US" sz="2400" dirty="0" smtClean="0">
                <a:latin typeface="Times New Roman" panose="02020603050405020304" pitchFamily="18" charset="0"/>
                <a:ea typeface="Calibri" panose="020F0502020204030204" pitchFamily="34" charset="0"/>
                <a:cs typeface="Arial" panose="020B0604020202020204" pitchFamily="34" charset="0"/>
              </a:rPr>
              <a:t>-</a:t>
            </a:r>
          </a:p>
          <a:p>
            <a:pPr>
              <a:lnSpc>
                <a:spcPct val="107000"/>
              </a:lnSpc>
              <a:spcAft>
                <a:spcPts val="800"/>
              </a:spcAft>
              <a:tabLst>
                <a:tab pos="1380490" algn="l"/>
              </a:tabLst>
            </a:pPr>
            <a:endParaRPr lang="en-US" sz="2400" dirty="0">
              <a:effectLst/>
              <a:latin typeface="Times New Roman" panose="02020603050405020304" pitchFamily="18" charset="0"/>
              <a:ea typeface="Calibri" panose="020F0502020204030204" pitchFamily="34" charset="0"/>
              <a:cs typeface="Arial" panose="020B0604020202020204" pitchFamily="34" charset="0"/>
            </a:endParaRPr>
          </a:p>
          <a:p>
            <a:pPr>
              <a:lnSpc>
                <a:spcPct val="107000"/>
              </a:lnSpc>
              <a:spcAft>
                <a:spcPts val="800"/>
              </a:spcAft>
              <a:tabLst>
                <a:tab pos="1380490" algn="l"/>
              </a:tabLst>
            </a:pPr>
            <a:endParaRPr lang="en-US" sz="2400" dirty="0" smtClean="0">
              <a:latin typeface="Times New Roman" panose="02020603050405020304" pitchFamily="18" charset="0"/>
              <a:ea typeface="Calibri" panose="020F0502020204030204" pitchFamily="34" charset="0"/>
              <a:cs typeface="Arial" panose="020B0604020202020204" pitchFamily="34" charset="0"/>
            </a:endParaRPr>
          </a:p>
          <a:p>
            <a:pPr>
              <a:lnSpc>
                <a:spcPct val="107000"/>
              </a:lnSpc>
              <a:spcAft>
                <a:spcPts val="800"/>
              </a:spcAft>
              <a:tabLst>
                <a:tab pos="1380490" algn="l"/>
              </a:tabLst>
            </a:pPr>
            <a:endParaRPr lang="en-US" sz="2400" dirty="0">
              <a:effectLst/>
              <a:latin typeface="Times New Roman" panose="02020603050405020304" pitchFamily="18" charset="0"/>
              <a:ea typeface="Calibri" panose="020F0502020204030204" pitchFamily="34" charset="0"/>
              <a:cs typeface="Arial" panose="020B0604020202020204" pitchFamily="34" charset="0"/>
            </a:endParaRPr>
          </a:p>
          <a:p>
            <a:pPr>
              <a:lnSpc>
                <a:spcPct val="107000"/>
              </a:lnSpc>
              <a:spcAft>
                <a:spcPts val="800"/>
              </a:spcAft>
              <a:tabLst>
                <a:tab pos="1380490" algn="l"/>
              </a:tabLst>
            </a:pPr>
            <a:r>
              <a:rPr lang="en-US" sz="2400" dirty="0">
                <a:latin typeface="Times New Roman" panose="02020603050405020304" pitchFamily="18" charset="0"/>
                <a:ea typeface="Calibri" panose="020F0502020204030204" pitchFamily="34" charset="0"/>
                <a:cs typeface="Arial" panose="020B0604020202020204" pitchFamily="34" charset="0"/>
              </a:rPr>
              <a:t>b- The o/p for the symmetric saturating linear function: -</a:t>
            </a:r>
          </a:p>
          <a:p>
            <a:pPr>
              <a:lnSpc>
                <a:spcPct val="107000"/>
              </a:lnSpc>
              <a:spcAft>
                <a:spcPts val="800"/>
              </a:spcAft>
              <a:tabLst>
                <a:tab pos="1380490" algn="l"/>
              </a:tabLst>
            </a:pPr>
            <a:endParaRPr lang="en-US" sz="2400" dirty="0" smtClean="0">
              <a:latin typeface="Times New Roman" panose="02020603050405020304" pitchFamily="18" charset="0"/>
              <a:ea typeface="Calibri" panose="020F0502020204030204" pitchFamily="34" charset="0"/>
              <a:cs typeface="Arial" panose="020B0604020202020204" pitchFamily="34" charset="0"/>
            </a:endParaRPr>
          </a:p>
          <a:p>
            <a:pPr>
              <a:lnSpc>
                <a:spcPct val="107000"/>
              </a:lnSpc>
              <a:spcAft>
                <a:spcPts val="800"/>
              </a:spcAft>
              <a:tabLst>
                <a:tab pos="1380490" algn="l"/>
              </a:tabLst>
            </a:pPr>
            <a:endParaRPr lang="en-US" sz="2400" dirty="0">
              <a:effectLst/>
              <a:latin typeface="Times New Roman" panose="02020603050405020304" pitchFamily="18" charset="0"/>
              <a:ea typeface="Calibri" panose="020F0502020204030204" pitchFamily="34" charset="0"/>
              <a:cs typeface="Arial" panose="020B0604020202020204" pitchFamily="34" charset="0"/>
            </a:endParaRPr>
          </a:p>
          <a:p>
            <a:pPr>
              <a:lnSpc>
                <a:spcPct val="107000"/>
              </a:lnSpc>
              <a:spcAft>
                <a:spcPts val="800"/>
              </a:spcAft>
              <a:tabLst>
                <a:tab pos="1380490" algn="l"/>
              </a:tabLst>
            </a:pPr>
            <a:endParaRPr lang="en-US" sz="2400" dirty="0" smtClean="0">
              <a:latin typeface="Times New Roman" panose="02020603050405020304" pitchFamily="18" charset="0"/>
              <a:ea typeface="Calibri" panose="020F0502020204030204" pitchFamily="34" charset="0"/>
              <a:cs typeface="Arial" panose="020B0604020202020204" pitchFamily="34" charset="0"/>
            </a:endParaRPr>
          </a:p>
          <a:p>
            <a:pPr>
              <a:lnSpc>
                <a:spcPct val="107000"/>
              </a:lnSpc>
              <a:spcAft>
                <a:spcPts val="800"/>
              </a:spcAft>
              <a:tabLst>
                <a:tab pos="1380490" algn="l"/>
              </a:tabLst>
            </a:pP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3" name="Picture 2"/>
          <p:cNvPicPr/>
          <p:nvPr/>
        </p:nvPicPr>
        <p:blipFill>
          <a:blip r:embed="rId2">
            <a:extLst>
              <a:ext uri="{28A0092B-C50C-407E-A947-70E740481C1C}">
                <a14:useLocalDpi xmlns:a14="http://schemas.microsoft.com/office/drawing/2010/main" val="0"/>
              </a:ext>
            </a:extLst>
          </a:blip>
          <a:srcRect/>
          <a:stretch>
            <a:fillRect/>
          </a:stretch>
        </p:blipFill>
        <p:spPr bwMode="auto">
          <a:xfrm>
            <a:off x="1075038" y="2644346"/>
            <a:ext cx="6573794" cy="1161535"/>
          </a:xfrm>
          <a:prstGeom prst="rect">
            <a:avLst/>
          </a:prstGeom>
          <a:noFill/>
          <a:ln>
            <a:noFill/>
          </a:ln>
        </p:spPr>
      </p:pic>
      <p:pic>
        <p:nvPicPr>
          <p:cNvPr id="11" name="Picture 10"/>
          <p:cNvPicPr/>
          <p:nvPr/>
        </p:nvPicPr>
        <p:blipFill>
          <a:blip r:embed="rId3">
            <a:extLst>
              <a:ext uri="{28A0092B-C50C-407E-A947-70E740481C1C}">
                <a14:useLocalDpi xmlns:a14="http://schemas.microsoft.com/office/drawing/2010/main" val="0"/>
              </a:ext>
            </a:extLst>
          </a:blip>
          <a:srcRect/>
          <a:stretch>
            <a:fillRect/>
          </a:stretch>
        </p:blipFill>
        <p:spPr bwMode="auto">
          <a:xfrm>
            <a:off x="1075039" y="4633783"/>
            <a:ext cx="6573794" cy="1198606"/>
          </a:xfrm>
          <a:prstGeom prst="rect">
            <a:avLst/>
          </a:prstGeom>
          <a:noFill/>
          <a:ln>
            <a:noFill/>
          </a:ln>
        </p:spPr>
      </p:pic>
    </p:spTree>
    <p:extLst>
      <p:ext uri="{BB962C8B-B14F-4D97-AF65-F5344CB8AC3E}">
        <p14:creationId xmlns:p14="http://schemas.microsoft.com/office/powerpoint/2010/main" val="11450238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67265" y="271849"/>
            <a:ext cx="10330249" cy="1603068"/>
          </a:xfrm>
          <a:prstGeom prst="rect">
            <a:avLst/>
          </a:prstGeom>
        </p:spPr>
        <p:txBody>
          <a:bodyPr wrap="square">
            <a:spAutoFit/>
          </a:bodyPr>
          <a:lstStyle/>
          <a:p>
            <a:pPr>
              <a:lnSpc>
                <a:spcPct val="107000"/>
              </a:lnSpc>
              <a:spcAft>
                <a:spcPts val="800"/>
              </a:spcAft>
            </a:pPr>
            <a:r>
              <a:rPr lang="en-US" sz="2400" dirty="0">
                <a:latin typeface="Times New Roman" panose="02020603050405020304" pitchFamily="18" charset="0"/>
                <a:ea typeface="Calibri" panose="020F0502020204030204" pitchFamily="34" charset="0"/>
                <a:cs typeface="Arial" panose="020B0604020202020204" pitchFamily="34" charset="0"/>
              </a:rPr>
              <a:t>4-</a:t>
            </a:r>
            <a:r>
              <a:rPr lang="en-US" sz="2400" b="1" dirty="0">
                <a:latin typeface="Times New Roman" panose="02020603050405020304" pitchFamily="18" charset="0"/>
                <a:ea typeface="Calibri" panose="020F0502020204030204" pitchFamily="34" charset="0"/>
                <a:cs typeface="Arial" panose="020B0604020202020204" pitchFamily="34" charset="0"/>
              </a:rPr>
              <a:t>The fourth type is sigmoid</a:t>
            </a:r>
            <a:r>
              <a:rPr lang="en-US" sz="2400" dirty="0">
                <a:latin typeface="Times New Roman" panose="02020603050405020304" pitchFamily="18" charset="0"/>
                <a:ea typeface="Calibri" panose="020F0502020204030204" pitchFamily="34" charset="0"/>
                <a:cs typeface="Arial" panose="020B0604020202020204" pitchFamily="34" charset="0"/>
              </a:rPr>
              <a:t>. Modern NN's use the sigmoid nonlinearity which is also known as logistic, semi linear, or squashing function</a:t>
            </a:r>
            <a:r>
              <a:rPr lang="en-US" sz="2400" dirty="0" smtClean="0">
                <a:latin typeface="Times New Roman" panose="02020603050405020304" pitchFamily="18" charset="0"/>
                <a:ea typeface="Calibri" panose="020F0502020204030204" pitchFamily="34" charset="0"/>
                <a:cs typeface="Arial" panose="020B0604020202020204" pitchFamily="34" charset="0"/>
              </a:rPr>
              <a:t>.</a:t>
            </a:r>
          </a:p>
          <a:p>
            <a:pPr>
              <a:lnSpc>
                <a:spcPct val="107000"/>
              </a:lnSpc>
              <a:spcAft>
                <a:spcPts val="800"/>
              </a:spcAft>
            </a:pPr>
            <a:endParaRPr lang="en-US" sz="1600" dirty="0">
              <a:effectLst/>
              <a:latin typeface="Times New Roman" panose="02020603050405020304" pitchFamily="18" charset="0"/>
              <a:ea typeface="Calibri" panose="020F0502020204030204" pitchFamily="34" charset="0"/>
              <a:cs typeface="Arial" panose="020B0604020202020204" pitchFamily="34" charset="0"/>
            </a:endParaRPr>
          </a:p>
          <a:p>
            <a:pPr>
              <a:lnSpc>
                <a:spcPct val="107000"/>
              </a:lnSpc>
              <a:spcAft>
                <a:spcPts val="800"/>
              </a:spcAft>
            </a:pP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3" name="Picture 2"/>
          <p:cNvPicPr/>
          <p:nvPr/>
        </p:nvPicPr>
        <p:blipFill>
          <a:blip r:embed="rId2">
            <a:extLst>
              <a:ext uri="{28A0092B-C50C-407E-A947-70E740481C1C}">
                <a14:useLocalDpi xmlns:a14="http://schemas.microsoft.com/office/drawing/2010/main" val="0"/>
              </a:ext>
            </a:extLst>
          </a:blip>
          <a:srcRect/>
          <a:stretch>
            <a:fillRect/>
          </a:stretch>
        </p:blipFill>
        <p:spPr bwMode="auto">
          <a:xfrm>
            <a:off x="1210962" y="1581665"/>
            <a:ext cx="9205783" cy="3150973"/>
          </a:xfrm>
          <a:prstGeom prst="rect">
            <a:avLst/>
          </a:prstGeom>
          <a:noFill/>
          <a:ln>
            <a:noFill/>
          </a:ln>
        </p:spPr>
      </p:pic>
    </p:spTree>
    <p:extLst>
      <p:ext uri="{BB962C8B-B14F-4D97-AF65-F5344CB8AC3E}">
        <p14:creationId xmlns:p14="http://schemas.microsoft.com/office/powerpoint/2010/main" val="2291087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1341" y="259493"/>
            <a:ext cx="10453816" cy="3869264"/>
          </a:xfrm>
          <a:prstGeom prst="rect">
            <a:avLst/>
          </a:prstGeom>
        </p:spPr>
        <p:txBody>
          <a:bodyPr wrap="square">
            <a:spAutoFit/>
          </a:bodyPr>
          <a:lstStyle/>
          <a:p>
            <a:pPr>
              <a:lnSpc>
                <a:spcPct val="107000"/>
              </a:lnSpc>
              <a:spcAft>
                <a:spcPts val="800"/>
              </a:spcAft>
            </a:pPr>
            <a:r>
              <a:rPr lang="en-US" sz="2400" b="1" dirty="0">
                <a:latin typeface="Times New Roman" panose="02020603050405020304" pitchFamily="18" charset="0"/>
                <a:ea typeface="Calibri" panose="020F0502020204030204" pitchFamily="34" charset="0"/>
                <a:cs typeface="Arial" panose="020B0604020202020204" pitchFamily="34" charset="0"/>
              </a:rPr>
              <a:t>5- The fifth type is </a:t>
            </a:r>
            <a:r>
              <a:rPr lang="en-US" sz="2400" dirty="0">
                <a:latin typeface="Times New Roman" panose="02020603050405020304" pitchFamily="18" charset="0"/>
                <a:ea typeface="Calibri" panose="020F0502020204030204" pitchFamily="34" charset="0"/>
                <a:cs typeface="Arial" panose="020B0604020202020204" pitchFamily="34" charset="0"/>
              </a:rPr>
              <a:t>Hyperbolic tangent function is similar to sigmoid in shape but symmetric about the origin</a:t>
            </a:r>
            <a:r>
              <a:rPr lang="en-US" sz="2400" dirty="0" smtClean="0">
                <a:latin typeface="Times New Roman" panose="02020603050405020304" pitchFamily="18" charset="0"/>
                <a:ea typeface="Calibri" panose="020F0502020204030204" pitchFamily="34" charset="0"/>
                <a:cs typeface="Arial" panose="020B0604020202020204" pitchFamily="34" charset="0"/>
              </a:rPr>
              <a:t>.</a:t>
            </a:r>
          </a:p>
          <a:p>
            <a:pPr>
              <a:lnSpc>
                <a:spcPct val="107000"/>
              </a:lnSpc>
              <a:spcAft>
                <a:spcPts val="800"/>
              </a:spcAft>
            </a:pPr>
            <a:endParaRPr lang="en-US" sz="2400" dirty="0">
              <a:effectLst/>
              <a:latin typeface="Times New Roman" panose="02020603050405020304" pitchFamily="18" charset="0"/>
              <a:ea typeface="Calibri" panose="020F0502020204030204" pitchFamily="34" charset="0"/>
              <a:cs typeface="Arial" panose="020B0604020202020204" pitchFamily="34" charset="0"/>
            </a:endParaRPr>
          </a:p>
          <a:p>
            <a:pPr>
              <a:lnSpc>
                <a:spcPct val="107000"/>
              </a:lnSpc>
              <a:spcAft>
                <a:spcPts val="800"/>
              </a:spcAft>
            </a:pPr>
            <a:endParaRPr lang="en-US" sz="2400" dirty="0" smtClean="0">
              <a:latin typeface="Times New Roman" panose="02020603050405020304" pitchFamily="18" charset="0"/>
              <a:ea typeface="Calibri" panose="020F0502020204030204" pitchFamily="34" charset="0"/>
              <a:cs typeface="Arial" panose="020B0604020202020204" pitchFamily="34" charset="0"/>
            </a:endParaRPr>
          </a:p>
          <a:p>
            <a:pPr>
              <a:lnSpc>
                <a:spcPct val="107000"/>
              </a:lnSpc>
              <a:spcAft>
                <a:spcPts val="800"/>
              </a:spcAft>
            </a:pPr>
            <a:endParaRPr lang="en-US" sz="2400" dirty="0">
              <a:effectLst/>
              <a:latin typeface="Times New Roman" panose="02020603050405020304" pitchFamily="18" charset="0"/>
              <a:ea typeface="Calibri" panose="020F0502020204030204" pitchFamily="34" charset="0"/>
              <a:cs typeface="Arial" panose="020B0604020202020204" pitchFamily="34" charset="0"/>
            </a:endParaRPr>
          </a:p>
          <a:p>
            <a:pPr>
              <a:lnSpc>
                <a:spcPct val="107000"/>
              </a:lnSpc>
              <a:spcAft>
                <a:spcPts val="800"/>
              </a:spcAft>
            </a:pPr>
            <a:endParaRPr lang="en-US" sz="2400" dirty="0" smtClean="0">
              <a:latin typeface="Times New Roman" panose="02020603050405020304" pitchFamily="18" charset="0"/>
              <a:ea typeface="Calibri" panose="020F0502020204030204" pitchFamily="34" charset="0"/>
              <a:cs typeface="Arial" panose="020B0604020202020204" pitchFamily="34" charset="0"/>
            </a:endParaRPr>
          </a:p>
          <a:p>
            <a:pPr>
              <a:lnSpc>
                <a:spcPct val="107000"/>
              </a:lnSpc>
              <a:spcAft>
                <a:spcPts val="800"/>
              </a:spcAft>
            </a:pPr>
            <a:endParaRPr lang="en-US" sz="2400" dirty="0">
              <a:effectLst/>
              <a:latin typeface="Times New Roman" panose="02020603050405020304" pitchFamily="18" charset="0"/>
              <a:ea typeface="Calibri" panose="020F0502020204030204" pitchFamily="34" charset="0"/>
              <a:cs typeface="Arial" panose="020B0604020202020204" pitchFamily="34" charset="0"/>
            </a:endParaRPr>
          </a:p>
          <a:p>
            <a:pPr>
              <a:lnSpc>
                <a:spcPct val="107000"/>
              </a:lnSpc>
              <a:spcAft>
                <a:spcPts val="800"/>
              </a:spcAft>
            </a:pP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3" name="Picture 2"/>
          <p:cNvPicPr/>
          <p:nvPr/>
        </p:nvPicPr>
        <p:blipFill>
          <a:blip r:embed="rId2">
            <a:extLst>
              <a:ext uri="{28A0092B-C50C-407E-A947-70E740481C1C}">
                <a14:useLocalDpi xmlns:a14="http://schemas.microsoft.com/office/drawing/2010/main" val="0"/>
              </a:ext>
            </a:extLst>
          </a:blip>
          <a:srcRect/>
          <a:stretch>
            <a:fillRect/>
          </a:stretch>
        </p:blipFill>
        <p:spPr bwMode="auto">
          <a:xfrm>
            <a:off x="939114" y="1421027"/>
            <a:ext cx="9378778" cy="2662975"/>
          </a:xfrm>
          <a:prstGeom prst="rect">
            <a:avLst/>
          </a:prstGeom>
          <a:noFill/>
          <a:ln>
            <a:noFill/>
          </a:ln>
        </p:spPr>
      </p:pic>
    </p:spTree>
    <p:extLst>
      <p:ext uri="{BB962C8B-B14F-4D97-AF65-F5344CB8AC3E}">
        <p14:creationId xmlns:p14="http://schemas.microsoft.com/office/powerpoint/2010/main" val="795632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1276" y="234778"/>
            <a:ext cx="10948086" cy="4332404"/>
          </a:xfrm>
          <a:prstGeom prst="rect">
            <a:avLst/>
          </a:prstGeom>
        </p:spPr>
        <p:txBody>
          <a:bodyPr wrap="square">
            <a:spAutoFit/>
          </a:bodyPr>
          <a:lstStyle/>
          <a:p>
            <a:pPr algn="just">
              <a:lnSpc>
                <a:spcPct val="107000"/>
              </a:lnSpc>
              <a:spcAft>
                <a:spcPts val="800"/>
              </a:spcAft>
            </a:pPr>
            <a:r>
              <a:rPr lang="en-US" sz="2400" b="1" dirty="0">
                <a:latin typeface="Times New Roman" panose="02020603050405020304" pitchFamily="18" charset="0"/>
                <a:ea typeface="Calibri" panose="020F0502020204030204" pitchFamily="34" charset="0"/>
                <a:cs typeface="Arial" panose="020B0604020202020204" pitchFamily="34" charset="0"/>
              </a:rPr>
              <a:t>The Bias:</a:t>
            </a:r>
            <a:r>
              <a:rPr lang="en-US" sz="2400" dirty="0">
                <a:latin typeface="Calibri" panose="020F0502020204030204" pitchFamily="34" charset="0"/>
                <a:ea typeface="Calibri" panose="020F0502020204030204" pitchFamily="34" charset="0"/>
                <a:cs typeface="Arial" panose="020B0604020202020204" pitchFamily="34" charset="0"/>
              </a:rPr>
              <a:t> </a:t>
            </a:r>
            <a:r>
              <a:rPr lang="en-US" sz="2400" dirty="0">
                <a:latin typeface="Times New Roman" panose="02020603050405020304" pitchFamily="18" charset="0"/>
                <a:ea typeface="Calibri" panose="020F0502020204030204" pitchFamily="34" charset="0"/>
                <a:cs typeface="Arial" panose="020B0604020202020204" pitchFamily="34" charset="0"/>
              </a:rPr>
              <a:t>Some networks employ a bias unit as part of every layer except the output layer. This unit has a constant activation value of 1 or -1, its weight might be adjusted during learning. The bias unit provides a constant term in the weighted sum which results in an improvement on the convergence properties of the network.</a:t>
            </a:r>
            <a:endParaRPr lang="en-US" sz="2400" dirty="0">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sz="2400" b="1" dirty="0">
                <a:latin typeface="Times New Roman" panose="02020603050405020304" pitchFamily="18" charset="0"/>
                <a:ea typeface="Calibri" panose="020F0502020204030204" pitchFamily="34" charset="0"/>
                <a:cs typeface="Arial" panose="020B0604020202020204" pitchFamily="34" charset="0"/>
              </a:rPr>
              <a:t>Ex.1</a:t>
            </a:r>
            <a:r>
              <a:rPr lang="en-US" sz="2400" dirty="0">
                <a:latin typeface="Times New Roman" panose="02020603050405020304" pitchFamily="18" charset="0"/>
                <a:ea typeface="Calibri" panose="020F0502020204030204" pitchFamily="34" charset="0"/>
                <a:cs typeface="Arial" panose="020B0604020202020204" pitchFamily="34" charset="0"/>
              </a:rPr>
              <a:t> find O/P for the neuron if: - x1=0.5, x2=1, x3=0.7 w1=0, w2=-0.3, w3=0.6, using the five type of Activation functions?</a:t>
            </a:r>
            <a:endParaRPr lang="en-US" sz="2400" dirty="0">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sz="2400" dirty="0">
                <a:latin typeface="Times New Roman" panose="02020603050405020304" pitchFamily="18" charset="0"/>
                <a:ea typeface="Calibri" panose="020F0502020204030204" pitchFamily="34" charset="0"/>
                <a:cs typeface="Arial" panose="020B0604020202020204" pitchFamily="34" charset="0"/>
              </a:rPr>
              <a:t> </a:t>
            </a:r>
            <a:r>
              <a:rPr lang="en-US" sz="2400" b="1" dirty="0">
                <a:latin typeface="Times New Roman" panose="02020603050405020304" pitchFamily="18" charset="0"/>
                <a:ea typeface="Calibri" panose="020F0502020204030204" pitchFamily="34" charset="0"/>
                <a:cs typeface="Arial" panose="020B0604020202020204" pitchFamily="34" charset="0"/>
              </a:rPr>
              <a:t>Ex.2</a:t>
            </a:r>
            <a:r>
              <a:rPr lang="en-US" sz="2400" dirty="0">
                <a:latin typeface="Times New Roman" panose="02020603050405020304" pitchFamily="18" charset="0"/>
                <a:ea typeface="Calibri" panose="020F0502020204030204" pitchFamily="34" charset="0"/>
                <a:cs typeface="Arial" panose="020B0604020202020204" pitchFamily="34" charset="0"/>
              </a:rPr>
              <a:t>:- Find O/P for the neuron if x1 = 0.5, x2 = 1, x3 = -0.7 w1 = 0, w2 = -0.3, w3 = 0.6 </a:t>
            </a:r>
            <a:r>
              <a:rPr lang="en-US" sz="2400" dirty="0">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r>
              <a:rPr lang="en-US" sz="2400" dirty="0">
                <a:latin typeface="Times New Roman" panose="02020603050405020304" pitchFamily="18" charset="0"/>
                <a:ea typeface="Calibri" panose="020F0502020204030204" pitchFamily="34" charset="0"/>
                <a:cs typeface="Arial" panose="020B0604020202020204" pitchFamily="34" charset="0"/>
              </a:rPr>
              <a:t> = 1, using the five type of Activation functions?</a:t>
            </a:r>
            <a:endParaRPr lang="en-US" sz="2400" dirty="0">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sz="2400" b="1" dirty="0">
                <a:latin typeface="Times New Roman" panose="02020603050405020304" pitchFamily="18" charset="0"/>
                <a:ea typeface="Calibri" panose="020F0502020204030204" pitchFamily="34" charset="0"/>
                <a:cs typeface="Arial" panose="020B0604020202020204" pitchFamily="34" charset="0"/>
              </a:rPr>
              <a:t>Ex.3</a:t>
            </a:r>
            <a:r>
              <a:rPr lang="en-US" sz="2400" dirty="0">
                <a:latin typeface="Times New Roman" panose="02020603050405020304" pitchFamily="18" charset="0"/>
                <a:ea typeface="Calibri" panose="020F0502020204030204" pitchFamily="34" charset="0"/>
                <a:cs typeface="Arial" panose="020B0604020202020204" pitchFamily="34" charset="0"/>
              </a:rPr>
              <a:t> Find O/P of a N.N using a sigmoid function, if learning rate is 0.5 when the input x1 = 1, x2 = 1.5, x3 = 2.5. and have initial weights value = 0.2?</a:t>
            </a: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750233673"/>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TM10001114[[fn=Gallery]]</Template>
  <TotalTime>33</TotalTime>
  <Words>455</Words>
  <Application>Microsoft Office PowerPoint</Application>
  <PresentationFormat>Widescreen</PresentationFormat>
  <Paragraphs>27</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Gill Sans MT</vt:lpstr>
      <vt:lpstr>Symbol</vt:lpstr>
      <vt:lpstr>Times New Roman</vt:lpstr>
      <vt:lpstr>Gallery</vt:lpstr>
      <vt:lpstr>ANN</vt:lpstr>
      <vt:lpstr>PowerPoint Presentation</vt:lpstr>
      <vt:lpstr>PowerPoint Presentation</vt:lpstr>
      <vt:lpstr>1- The first type is the linear (Ramp or identity) function.                        Yq=flin(Vq)=Vq </vt:lpstr>
      <vt:lpstr>PowerPoint Presentation</vt:lpstr>
      <vt:lpstr>PowerPoint Presentation</vt:lpstr>
      <vt:lpstr>PowerPoint Presentation</vt:lpstr>
      <vt:lpstr>PowerPoint Presentation</vt:lpstr>
      <vt:lpstr>PowerPoint Presentation</vt:lpstr>
    </vt:vector>
  </TitlesOfParts>
  <Company>Microsoft (C)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ANN</dc:title>
  <dc:creator>lenovo</dc:creator>
  <cp:lastModifiedBy>lenovo</cp:lastModifiedBy>
  <cp:revision>4</cp:revision>
  <dcterms:created xsi:type="dcterms:W3CDTF">2018-11-13T06:46:31Z</dcterms:created>
  <dcterms:modified xsi:type="dcterms:W3CDTF">2018-11-13T07:20:06Z</dcterms:modified>
</cp:coreProperties>
</file>